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</p:sldIdLst>
  <p:sldSz cx="12192000" cy="6858000"/>
  <p:notesSz cx="6858000" cy="9144000"/>
  <p:embeddedFontLst>
    <p:embeddedFont>
      <p:font typeface="a옛날사진관2" panose="02020600000000000000" pitchFamily="18" charset="-127"/>
      <p:regular r:id="rId14"/>
    </p:embeddedFont>
    <p:embeddedFont>
      <p:font typeface="a옛날사진관3" panose="02020600000000000000" pitchFamily="18" charset="-127"/>
      <p:regular r:id="rId15"/>
    </p:embeddedFont>
    <p:embeddedFont>
      <p:font typeface="a옛날사진관4" panose="02020600000000000000" pitchFamily="18" charset="-127"/>
      <p:regular r:id="rId16"/>
    </p:embeddedFont>
    <p:embeddedFont>
      <p:font typeface="a옛날사진관5" panose="02020600000000000000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B5"/>
    <a:srgbClr val="00A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8" y="8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9722E-7BBF-40A3-B9D7-55A58D855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DDF9D4-296D-4A2E-B04A-E92E39376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BF088-1779-4BAB-A30E-BF63E261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B6387-262E-463D-A2B5-F51D0226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4399EC-3518-4EDB-AF9D-CCD4314E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8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B644B-9F7E-4A98-BA0C-54F38296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58155D-8E59-4BB7-A634-01DE78C0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F86EB-783C-455B-925A-B9631C61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C5C6B-5B1D-4850-82CE-92735516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EF069-088D-4BBD-B940-2D6E7766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2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067E12-5070-4BC1-9D4C-7150D8B09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C1D4EE-4819-4E8A-AD5C-C4FD3FAB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BC2A9-C1C2-4560-A49C-7A3F26BB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2698A-DF0B-4F23-AD35-82214AE8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E7F07-6A41-49D9-84C6-B0247512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6F336-1A01-405B-BAA1-E041B746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0B0E1-8FDF-4226-A350-4AFBFCDE2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73EB3-55B8-44F1-8805-A319E48E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D4F89-3627-40D5-91F4-17F2FA51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117CC-9945-4F11-8D8B-89D55C05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9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F1113-F827-465C-A0AC-B5D7589C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1223E-DE35-4147-93FC-ED06D376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0E45A-6105-465D-A659-FEDD361B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8E916-5560-429F-9D49-32E1360F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3CC6D-6DEE-4A0D-84D6-A6593DA6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5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C2CCD-BDA8-45A3-AD2E-11D6332F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89887-F47B-4C4A-9ECC-250E421E2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F480D-4706-4522-B33E-CD6374F66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8D9904-6490-4001-A01C-20DBD5C4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B45BD3-05CE-4B7A-9DD4-EE055883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C8CEB-974B-49F7-8390-15B0045B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0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76896-0882-4C97-8AE1-F62247B8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5C105-CB42-4537-9270-80FCC27BA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635CC-4E3F-4AFD-877C-D4A69048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48B977-A72C-416D-A707-7E9EEBD7A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08D3DC-513A-43AB-B620-52EE2E13F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211173-8C2D-49A4-A3D0-9D073B71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492DE6-A8D8-43CE-A10D-F3AC638F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38AD90-456B-4CDD-9105-8256045B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3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76146-7D3A-4D12-9177-03E9C8F0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10B396-4C1A-48B2-8279-AE648707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19F8BD-3CB0-4578-8AA9-71159588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850E18-F18E-44B0-A8C9-B53F7CB5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9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2E2436-0D49-4114-9039-126C13AD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CEAE4B-2DCA-4B86-BC29-975A7AA0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C0116-FB90-4D45-AE35-B01E7166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2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B312C-E072-45EC-8E42-B38CCF0A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D9BDD-DF74-4111-9771-A90BB346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22EB52-334C-4281-8D4C-A4847AE25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2075DC-FEAC-4FDF-8F53-FB1CABAFE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4CF95-1115-4B53-819E-AA546B9F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BFEB18-AACF-4E3B-BC78-544B69CF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42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E3594-CA6C-4A81-BC5A-06FC5867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E2B168-3580-43C3-ADA5-200B99CAF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0F8621-262F-4223-A461-3D3F8842E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5E4BA5-2391-4102-AF1C-4E2C4D82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955E44-BDE4-48EF-ADF8-775B701A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D4D7A9-1E95-4092-9E36-8A45D153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7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05BBB8-817D-4BC1-9F65-A742AE85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DC6D9-0BF5-4431-AF25-FD1941086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47E4CF-1B78-4E8E-A54C-4D7E3E675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18A25-9CA1-40FB-8586-41AED3802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758F5-7F5A-4030-9483-A7B63E99B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9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4.jp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3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3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3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실내, 바닥, 카메라, 카메라렌즈이(가) 표시된 사진&#10;&#10;자동 생성된 설명">
            <a:extLst>
              <a:ext uri="{FF2B5EF4-FFF2-40B4-BE49-F238E27FC236}">
                <a16:creationId xmlns:a16="http://schemas.microsoft.com/office/drawing/2014/main" id="{B44B1D46-F507-40A0-BAB7-46B4EBDF2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4" b="8277"/>
          <a:stretch/>
        </p:blipFill>
        <p:spPr>
          <a:xfrm>
            <a:off x="0" y="-654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7321C1-30EB-4DA9-8F0A-31CD726DA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649" y="3009207"/>
            <a:ext cx="5593587" cy="135913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Adobe Lightroom	 Classic </a:t>
            </a:r>
            <a:endParaRPr lang="ko-KR" altLang="en-US" sz="5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5CDB52-E0CD-4E32-B86A-282740D68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006" y="4458782"/>
            <a:ext cx="4758575" cy="477550"/>
          </a:xfrm>
        </p:spPr>
        <p:txBody>
          <a:bodyPr>
            <a:no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UI </a:t>
            </a:r>
            <a:r>
              <a:rPr lang="ko-KR" altLang="en-US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분석</a:t>
            </a:r>
            <a:r>
              <a:rPr lang="en-US" altLang="ko-KR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-</a:t>
            </a:r>
            <a:r>
              <a:rPr lang="en-US" altLang="ko-KR" sz="2000" dirty="0" err="1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Shneiderman’s</a:t>
            </a:r>
            <a:r>
              <a:rPr lang="en-US" altLang="ko-KR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golden Rule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A045F-6F1B-41B5-9E00-9556BA387708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7D5FC-C1E6-354B-968F-06D2651F1FEE}"/>
              </a:ext>
            </a:extLst>
          </p:cNvPr>
          <p:cNvSpPr txBox="1"/>
          <p:nvPr/>
        </p:nvSpPr>
        <p:spPr>
          <a:xfrm>
            <a:off x="627101" y="4771903"/>
            <a:ext cx="2272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201810993 </a:t>
            </a:r>
            <a:r>
              <a:rPr lang="ko-KR" altLang="en-US" sz="1800" dirty="0" err="1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정경재</a:t>
            </a:r>
            <a:endParaRPr lang="en-US" altLang="ko-KR" sz="1800" dirty="0">
              <a:solidFill>
                <a:srgbClr val="FFFFF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02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3C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Shortcuts for users provided</a:t>
            </a:r>
          </a:p>
        </p:txBody>
      </p:sp>
      <p:pic>
        <p:nvPicPr>
          <p:cNvPr id="8" name="그림 7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313D83FA-C180-5143-B0A8-319094E8F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2" y="1947660"/>
            <a:ext cx="7127535" cy="37954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1C0D442-37CE-864E-AAE1-3CF4B9106018}"/>
              </a:ext>
            </a:extLst>
          </p:cNvPr>
          <p:cNvSpPr/>
          <p:nvPr/>
        </p:nvSpPr>
        <p:spPr>
          <a:xfrm>
            <a:off x="972066" y="2292753"/>
            <a:ext cx="1091625" cy="3277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B0A29-7AD1-144F-84B2-53BEDC9A4AAF}"/>
              </a:ext>
            </a:extLst>
          </p:cNvPr>
          <p:cNvSpPr txBox="1"/>
          <p:nvPr/>
        </p:nvSpPr>
        <p:spPr>
          <a:xfrm>
            <a:off x="2063691" y="2054670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E95E2-AA35-BB4C-9AFF-0F7E9111E2D8}"/>
              </a:ext>
            </a:extLst>
          </p:cNvPr>
          <p:cNvSpPr txBox="1"/>
          <p:nvPr/>
        </p:nvSpPr>
        <p:spPr>
          <a:xfrm>
            <a:off x="8265571" y="1818354"/>
            <a:ext cx="333210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초보자 또는 숙련자가 사용할 수 있는 다양한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(short-cut)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C644DD-9FC8-D641-AC7A-957EAA7DB995}"/>
              </a:ext>
            </a:extLst>
          </p:cNvPr>
          <p:cNvSpPr/>
          <p:nvPr/>
        </p:nvSpPr>
        <p:spPr>
          <a:xfrm>
            <a:off x="6660638" y="2239336"/>
            <a:ext cx="1299369" cy="857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CBB72-93C7-E148-A528-354FDA66074A}"/>
              </a:ext>
            </a:extLst>
          </p:cNvPr>
          <p:cNvSpPr txBox="1"/>
          <p:nvPr/>
        </p:nvSpPr>
        <p:spPr>
          <a:xfrm>
            <a:off x="7912214" y="2119748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2DB5E-9048-E143-8387-4903AF87D00B}"/>
              </a:ext>
            </a:extLst>
          </p:cNvPr>
          <p:cNvSpPr txBox="1"/>
          <p:nvPr/>
        </p:nvSpPr>
        <p:spPr>
          <a:xfrm>
            <a:off x="8265570" y="2540531"/>
            <a:ext cx="333210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다양한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적용을 통해 숙련자에게는 미리 구성하길 원하는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RGB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히스토그램 및 다양한 설정을 맞출 수 있게 제공하거나 초보자에게는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적용을 통해 수월한 사진 편집을 도와준다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19" name="그래픽 18" descr="갈매기형 화살표 단색으로 채워진">
            <a:extLst>
              <a:ext uri="{FF2B5EF4-FFF2-40B4-BE49-F238E27FC236}">
                <a16:creationId xmlns:a16="http://schemas.microsoft.com/office/drawing/2014/main" id="{83E7DA88-DEBA-B941-B88B-61839D3F2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614214" y="3664017"/>
            <a:ext cx="634818" cy="6348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2ED8D5-A3CC-1048-83FC-44750769F695}"/>
              </a:ext>
            </a:extLst>
          </p:cNvPr>
          <p:cNvSpPr txBox="1"/>
          <p:nvPr/>
        </p:nvSpPr>
        <p:spPr>
          <a:xfrm>
            <a:off x="9614214" y="4408314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8997A7B-A09C-D742-9AC4-D7B598C2B2A5}"/>
              </a:ext>
            </a:extLst>
          </p:cNvPr>
          <p:cNvSpPr/>
          <p:nvPr/>
        </p:nvSpPr>
        <p:spPr>
          <a:xfrm>
            <a:off x="8148881" y="4761624"/>
            <a:ext cx="3565483" cy="1092608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초보자에게는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통해 쉬운 사진 편집을 제공하고 숙련자에게는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통한 원하는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RGB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히스토그램 및 설정들을 빠르게 설정하는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short-cut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제공한다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38E08-4F35-774C-A15F-7EBC818FB189}"/>
              </a:ext>
            </a:extLst>
          </p:cNvPr>
          <p:cNvSpPr/>
          <p:nvPr/>
        </p:nvSpPr>
        <p:spPr>
          <a:xfrm>
            <a:off x="1029823" y="1989593"/>
            <a:ext cx="390123" cy="130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AC32BE3-B3DF-4323-BE7A-A3968FC88D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A64A3FA-53C1-4F11-99EF-8877379D5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3C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6440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Short-term memory of user’s must not be overloaded</a:t>
            </a:r>
            <a:endParaRPr lang="ko-KR" altLang="en-US" dirty="0"/>
          </a:p>
        </p:txBody>
      </p:sp>
      <p:pic>
        <p:nvPicPr>
          <p:cNvPr id="3" name="그림 2" descr="텍스트, 모니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2E66DEEE-18AA-4DE9-A213-CC24056CE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t="2920" r="3133" b="6187"/>
          <a:stretch/>
        </p:blipFill>
        <p:spPr>
          <a:xfrm>
            <a:off x="924804" y="1971684"/>
            <a:ext cx="6440617" cy="37548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F4E100-3450-42D0-A3CF-DD64C413B691}"/>
              </a:ext>
            </a:extLst>
          </p:cNvPr>
          <p:cNvSpPr/>
          <p:nvPr/>
        </p:nvSpPr>
        <p:spPr>
          <a:xfrm>
            <a:off x="6096000" y="2341016"/>
            <a:ext cx="1211054" cy="27348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5E2B5A-E789-4431-8DA6-330B5C010B78}"/>
              </a:ext>
            </a:extLst>
          </p:cNvPr>
          <p:cNvSpPr/>
          <p:nvPr/>
        </p:nvSpPr>
        <p:spPr>
          <a:xfrm>
            <a:off x="1109077" y="2143061"/>
            <a:ext cx="443270" cy="130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2845B-3D46-4AE7-9079-635E1D840793}"/>
              </a:ext>
            </a:extLst>
          </p:cNvPr>
          <p:cNvSpPr txBox="1"/>
          <p:nvPr/>
        </p:nvSpPr>
        <p:spPr>
          <a:xfrm>
            <a:off x="7913003" y="2257874"/>
            <a:ext cx="36327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각 기능에서는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전문적인 단어와 그래프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상태 바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직관적인 숫자를 통해 개발된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제공합니다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15" name="그래픽 14" descr="갈매기형 화살표 단색으로 채워진">
            <a:extLst>
              <a:ext uri="{FF2B5EF4-FFF2-40B4-BE49-F238E27FC236}">
                <a16:creationId xmlns:a16="http://schemas.microsoft.com/office/drawing/2014/main" id="{1A6EF33A-3E9C-4FE0-ADCB-54F431140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533230" y="2766831"/>
            <a:ext cx="634818" cy="6348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D4D822-FBFD-4DCE-BD81-E5FCBA3D522B}"/>
              </a:ext>
            </a:extLst>
          </p:cNvPr>
          <p:cNvSpPr txBox="1"/>
          <p:nvPr/>
        </p:nvSpPr>
        <p:spPr>
          <a:xfrm>
            <a:off x="9533230" y="3511128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0EFDB36C-14A6-4CDF-8197-3B18BD4563B3}"/>
              </a:ext>
            </a:extLst>
          </p:cNvPr>
          <p:cNvSpPr/>
          <p:nvPr/>
        </p:nvSpPr>
        <p:spPr>
          <a:xfrm>
            <a:off x="7600543" y="3896974"/>
            <a:ext cx="4418331" cy="191368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Golden rule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 Classic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적합하지 않다고 여겨집니다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프로그램 자체가 사진작가들이 비 디지털에서 하던 작업을 디지털화 시켜주는 소프트웨어임을 생각한다면 해당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사용하려는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사진작가입니다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따라서 대상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들은 전문적인 용어를 통해 제공하는 것이 확실하고 혼란을 주지 않기 때문에 전문적인 용어와 그래프를 통한 사실적인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제공합니다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968F78-FEF5-4724-B223-26D5927264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75DE47-B5DC-4386-B032-8E5FF2DFA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3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하늘, 실외, 물, 건물이(가) 표시된 사진&#10;&#10;자동 생성된 설명">
            <a:extLst>
              <a:ext uri="{FF2B5EF4-FFF2-40B4-BE49-F238E27FC236}">
                <a16:creationId xmlns:a16="http://schemas.microsoft.com/office/drawing/2014/main" id="{5C755375-E48B-4B20-A740-E2B30963A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32" y="4437793"/>
            <a:ext cx="2700000" cy="1800000"/>
          </a:xfrm>
          <a:prstGeom prst="rect">
            <a:avLst/>
          </a:prstGeom>
        </p:spPr>
      </p:pic>
      <p:pic>
        <p:nvPicPr>
          <p:cNvPr id="16" name="그림 15" descr="하늘, 실외, 물, 건물이(가) 표시된 사진&#10;&#10;자동 생성된 설명">
            <a:extLst>
              <a:ext uri="{FF2B5EF4-FFF2-40B4-BE49-F238E27FC236}">
                <a16:creationId xmlns:a16="http://schemas.microsoft.com/office/drawing/2014/main" id="{DABC641A-B94A-4001-972F-662BCB7E0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9" y="4437793"/>
            <a:ext cx="2700000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881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결론</a:t>
            </a:r>
            <a:endParaRPr lang="en-US" altLang="ko-KR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4B566B-5B49-493A-B048-16B3518D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t="6545" r="64027" b="83170"/>
          <a:stretch/>
        </p:blipFill>
        <p:spPr>
          <a:xfrm>
            <a:off x="5724169" y="763597"/>
            <a:ext cx="3045279" cy="6531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88E844-D47A-40DD-A7D9-A90AE3665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60" y="766168"/>
            <a:ext cx="648000" cy="6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338368-EA88-4316-ACEA-797AD432BFED}"/>
              </a:ext>
            </a:extLst>
          </p:cNvPr>
          <p:cNvSpPr txBox="1"/>
          <p:nvPr/>
        </p:nvSpPr>
        <p:spPr>
          <a:xfrm>
            <a:off x="1213158" y="1933172"/>
            <a:ext cx="9982462" cy="212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대부분의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Adobe Lightroom Classic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에서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Golden Rule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을 만족하고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일부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Golden Rule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들이 완벽하게 적용되지않았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습니다</a:t>
            </a:r>
            <a:r>
              <a:rPr lang="en-US" altLang="ko-KR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.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이는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Lightroom classic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이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Target User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들에 대한 특성을 </a:t>
            </a:r>
            <a:r>
              <a:rPr lang="ko-KR" altLang="ko-KR" sz="1600" b="1" kern="100" dirty="0">
                <a:solidFill>
                  <a:srgbClr val="FF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고려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한 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결과였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습니다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.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그래서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Adobe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계열의 프로그램들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의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평가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는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“</a:t>
            </a:r>
            <a:r>
              <a:rPr lang="ko-KR" altLang="ko-KR" sz="1600" b="1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사용할 줄 알거나 기본지식이 있는 사람에게는 최대한의 작업효율을 제공</a:t>
            </a:r>
            <a:r>
              <a:rPr lang="ko-KR" altLang="en-US" sz="1600" b="1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.”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라는 평가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였지만 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최근까지 꾸준한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UI 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개선 및 추가기능들을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본다면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사용자의 진입장벽을 낮추기 위해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UI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의 직관화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, UI 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디자인 변경 등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Golden Rule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에서 이야기하는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UI 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디자인을 사용자와 고려해 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개선함을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알 수 있다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하지만 아직까지 초보자가</a:t>
            </a:r>
            <a:r>
              <a:rPr lang="en-US" altLang="ko-KR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유발 할 수 있는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Errors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대해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correction in a simple way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부족하다는 점에서 개선이 되어 사용자의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mental model evolution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더욱 힘쓸 필요가 있음을 시사할 수 있다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600" dirty="0"/>
          </a:p>
        </p:txBody>
      </p:sp>
      <p:pic>
        <p:nvPicPr>
          <p:cNvPr id="18" name="그림 17" descr="하늘, 실외, 예배공간, 라마사원이(가) 표시된 사진&#10;&#10;자동 생성된 설명">
            <a:extLst>
              <a:ext uri="{FF2B5EF4-FFF2-40B4-BE49-F238E27FC236}">
                <a16:creationId xmlns:a16="http://schemas.microsoft.com/office/drawing/2014/main" id="{C19B71CF-8B92-4223-83D4-F0094B55E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831" y="4437793"/>
            <a:ext cx="2700000" cy="1800000"/>
          </a:xfrm>
          <a:prstGeom prst="rect">
            <a:avLst/>
          </a:prstGeom>
        </p:spPr>
      </p:pic>
      <p:pic>
        <p:nvPicPr>
          <p:cNvPr id="20" name="그림 19" descr="하늘, 실외, 예배공간, 사원이(가) 표시된 사진&#10;&#10;자동 생성된 설명">
            <a:extLst>
              <a:ext uri="{FF2B5EF4-FFF2-40B4-BE49-F238E27FC236}">
                <a16:creationId xmlns:a16="http://schemas.microsoft.com/office/drawing/2014/main" id="{3B62B2C7-8D52-433B-B2DB-E22D1D84D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69" y="4437793"/>
            <a:ext cx="2700000" cy="18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7C286-EA73-4F48-BF45-D63CD95BA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498" y="4370445"/>
            <a:ext cx="6469867" cy="17927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6BC85B-7ECA-4C7D-8F8F-E07F1F647D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7737" b="658"/>
          <a:stretch/>
        </p:blipFill>
        <p:spPr>
          <a:xfrm>
            <a:off x="1674170" y="4104974"/>
            <a:ext cx="3122860" cy="24467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D8B3B6-BF6D-4370-B414-A2756AC1C6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031" y="4104974"/>
            <a:ext cx="7792800" cy="23685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7502CE-9408-41C3-A0CF-15BCE11D8038}"/>
              </a:ext>
            </a:extLst>
          </p:cNvPr>
          <p:cNvSpPr txBox="1"/>
          <p:nvPr/>
        </p:nvSpPr>
        <p:spPr>
          <a:xfrm>
            <a:off x="1608476" y="1458318"/>
            <a:ext cx="9191827" cy="323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이번 </a:t>
            </a:r>
            <a:r>
              <a:rPr lang="en-US" altLang="ko-KR" sz="1500" kern="100" dirty="0" err="1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Shneiderman</a:t>
            </a:r>
            <a:r>
              <a:rPr lang="ko-KR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’</a:t>
            </a:r>
            <a:r>
              <a:rPr lang="en-US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s Golden Rules</a:t>
            </a:r>
            <a:r>
              <a:rPr lang="ko-KR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’</a:t>
            </a:r>
            <a:r>
              <a:rPr lang="en-US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for good Design</a:t>
            </a:r>
            <a:r>
              <a:rPr lang="ko-KR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을 </a:t>
            </a:r>
            <a:r>
              <a:rPr lang="en-US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Adobe Lightroom Classic</a:t>
            </a:r>
            <a:r>
              <a:rPr lang="ko-KR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통해 살펴본 </a:t>
            </a:r>
            <a:r>
              <a:rPr lang="ko-KR" altLang="en-US" sz="1500" kern="100" dirty="0"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결과</a:t>
            </a:r>
            <a:endParaRPr lang="en-US" altLang="ko-KR" sz="1500" kern="100" dirty="0">
              <a:latin typeface="a옛날사진관4" panose="02020600000000000000" pitchFamily="18" charset="-127"/>
              <a:ea typeface="a옛날사진관4" panose="02020600000000000000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5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C250EE-FA74-4F31-ABCB-5EF6D648B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00" b="94300" l="10000" r="94800">
                        <a14:foregroundMark x1="51467" y1="14200" x2="68400" y2="15700"/>
                        <a14:foregroundMark x1="65467" y1="11000" x2="85067" y2="10100"/>
                        <a14:foregroundMark x1="85067" y1="10100" x2="90667" y2="21400"/>
                        <a14:foregroundMark x1="90667" y1="21400" x2="91800" y2="65500"/>
                        <a14:foregroundMark x1="91800" y1="65500" x2="87667" y2="83800"/>
                        <a14:foregroundMark x1="87667" y1="83800" x2="80667" y2="91700"/>
                        <a14:foregroundMark x1="80667" y1="91700" x2="54533" y2="88000"/>
                        <a14:foregroundMark x1="54533" y1="88000" x2="54067" y2="85500"/>
                        <a14:foregroundMark x1="48667" y1="87500" x2="56533" y2="90600"/>
                        <a14:foregroundMark x1="56533" y1="90600" x2="80800" y2="89700"/>
                        <a14:foregroundMark x1="80800" y1="89700" x2="89200" y2="90500"/>
                        <a14:foregroundMark x1="89200" y1="90500" x2="95267" y2="51300"/>
                        <a14:foregroundMark x1="95267" y1="51300" x2="90867" y2="12400"/>
                        <a14:foregroundMark x1="90867" y1="12400" x2="50200" y2="9300"/>
                        <a14:foregroundMark x1="50200" y1="9300" x2="46333" y2="16300"/>
                        <a14:foregroundMark x1="46333" y1="16300" x2="45933" y2="20100"/>
                        <a14:foregroundMark x1="45400" y1="17700" x2="46333" y2="6400"/>
                        <a14:foregroundMark x1="46333" y1="6400" x2="46867" y2="5100"/>
                        <a14:foregroundMark x1="45067" y1="14000" x2="47667" y2="6900"/>
                        <a14:foregroundMark x1="47667" y1="6900" x2="53667" y2="8100"/>
                        <a14:foregroundMark x1="53667" y1="8100" x2="54333" y2="9000"/>
                        <a14:foregroundMark x1="43200" y1="16800" x2="43200" y2="16800"/>
                        <a14:foregroundMark x1="43133" y1="16900" x2="42800" y2="17700"/>
                        <a14:foregroundMark x1="47800" y1="74000" x2="47733" y2="89800"/>
                        <a14:foregroundMark x1="44933" y1="80000" x2="48133" y2="89600"/>
                        <a14:foregroundMark x1="48133" y1="89600" x2="64000" y2="91400"/>
                        <a14:foregroundMark x1="50400" y1="91800" x2="58400" y2="92400"/>
                        <a14:foregroundMark x1="58400" y1="92400" x2="67133" y2="92000"/>
                        <a14:foregroundMark x1="67133" y1="92000" x2="67267" y2="91700"/>
                        <a14:foregroundMark x1="48800" y1="93000" x2="56133" y2="93200"/>
                        <a14:foregroundMark x1="56133" y1="93200" x2="66667" y2="93000"/>
                        <a14:foregroundMark x1="66667" y1="93000" x2="67200" y2="92600"/>
                        <a14:foregroundMark x1="53867" y1="94300" x2="68200" y2="92700"/>
                        <a14:foregroundMark x1="91867" y1="6800" x2="94733" y2="16200"/>
                        <a14:foregroundMark x1="94733" y1="16200" x2="94800" y2="17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80" t="3318" r="1896" b="3155"/>
          <a:stretch/>
        </p:blipFill>
        <p:spPr>
          <a:xfrm>
            <a:off x="7081520" y="650159"/>
            <a:ext cx="4958013" cy="5557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C0E06-D47B-48AF-B63B-C60786BEB775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1330712" y="610744"/>
            <a:ext cx="2252505" cy="567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32C5F-E61C-44F6-9D98-DB230F7B1A7B}"/>
              </a:ext>
            </a:extLst>
          </p:cNvPr>
          <p:cNvSpPr txBox="1"/>
          <p:nvPr/>
        </p:nvSpPr>
        <p:spPr>
          <a:xfrm>
            <a:off x="729615" y="1533455"/>
            <a:ext cx="628078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3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Adobe Lightroom Classic </a:t>
            </a:r>
            <a:r>
              <a:rPr lang="ko-KR" altLang="en-US" sz="23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소개</a:t>
            </a:r>
            <a:endParaRPr lang="en-US" altLang="ko-KR" sz="23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3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3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3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3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3C 2S)</a:t>
            </a:r>
          </a:p>
          <a:p>
            <a:r>
              <a:rPr lang="en-US" altLang="ko-KR" sz="2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eversal of user’s actions should be easy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rrors correction in a simple way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eedback to user implemented</a:t>
            </a:r>
          </a:p>
          <a:p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ontrol to user – not system	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onsistency in screen design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losure of dialogues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hortcuts for users provided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hort-term memory of user’s must not be overloaded</a:t>
            </a:r>
          </a:p>
          <a:p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5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3. </a:t>
            </a:r>
            <a:r>
              <a:rPr lang="ko-KR" altLang="en-US" sz="23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결론</a:t>
            </a:r>
            <a:endParaRPr lang="en-US" altLang="ko-KR" sz="23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F7CDC265-A4FB-4614-91A1-FD271830B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5" y="624658"/>
            <a:ext cx="540000" cy="526909"/>
          </a:xfrm>
        </p:spPr>
      </p:pic>
    </p:spTree>
    <p:extLst>
      <p:ext uri="{BB962C8B-B14F-4D97-AF65-F5344CB8AC3E}">
        <p14:creationId xmlns:p14="http://schemas.microsoft.com/office/powerpoint/2010/main" val="98644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B3AE8D-C417-446E-87EA-FBF457235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6" y="1134013"/>
            <a:ext cx="864000" cy="843054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D8EEC9C-BAC6-43A8-BD3B-64F60823A912}"/>
              </a:ext>
            </a:extLst>
          </p:cNvPr>
          <p:cNvSpPr txBox="1">
            <a:spLocks/>
          </p:cNvSpPr>
          <p:nvPr/>
        </p:nvSpPr>
        <p:spPr>
          <a:xfrm>
            <a:off x="1254954" y="2199654"/>
            <a:ext cx="1194704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Adobe </a:t>
            </a:r>
          </a:p>
          <a:p>
            <a:r>
              <a:rPr lang="en-US" altLang="ko-KR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systems</a:t>
            </a:r>
            <a:endParaRPr lang="ko-KR" altLang="en-US" sz="18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B375EB-5B7B-4D6D-81E3-C1E691273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54" y="2136429"/>
            <a:ext cx="648000" cy="64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4626CB-ADEC-4E62-8356-64B1680417A2}"/>
              </a:ext>
            </a:extLst>
          </p:cNvPr>
          <p:cNvSpPr txBox="1"/>
          <p:nvPr/>
        </p:nvSpPr>
        <p:spPr>
          <a:xfrm>
            <a:off x="2280380" y="2142667"/>
            <a:ext cx="572566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제작한 다량의 디지털 그림들을 관리하고 작품을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생산하는</a:t>
            </a:r>
            <a:endParaRPr lang="ko-KR" alt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FF448-820D-4ABB-8F56-11FE1458E167}"/>
              </a:ext>
            </a:extLst>
          </p:cNvPr>
          <p:cNvSpPr txBox="1"/>
          <p:nvPr/>
        </p:nvSpPr>
        <p:spPr>
          <a:xfrm>
            <a:off x="1461315" y="1293930"/>
            <a:ext cx="4671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Adobe Lightroom Classic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4A768C-F54C-4C99-B65E-2B2460039A04}"/>
              </a:ext>
            </a:extLst>
          </p:cNvPr>
          <p:cNvSpPr txBox="1"/>
          <p:nvPr/>
        </p:nvSpPr>
        <p:spPr>
          <a:xfrm>
            <a:off x="449225" y="501987"/>
            <a:ext cx="7489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Adobe Photoshop Lightroom Classic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소개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05D26-7DCF-4F0C-9605-49E71146A8E7}"/>
              </a:ext>
            </a:extLst>
          </p:cNvPr>
          <p:cNvSpPr txBox="1"/>
          <p:nvPr/>
        </p:nvSpPr>
        <p:spPr>
          <a:xfrm>
            <a:off x="588660" y="3365143"/>
            <a:ext cx="110146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사진작가들이 </a:t>
            </a:r>
            <a:r>
              <a:rPr lang="ko-KR" altLang="en-US" sz="15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비 디지털 세상</a:t>
            </a:r>
            <a:r>
              <a:rPr lang="ko-KR" altLang="en-US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에서 하던 것과 </a:t>
            </a:r>
            <a:r>
              <a:rPr lang="ko-KR" altLang="en-US" sz="1500" b="1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동일</a:t>
            </a:r>
            <a:r>
              <a:rPr lang="ko-KR" altLang="en-US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하게 디지털 사진의 보기</a:t>
            </a:r>
            <a:r>
              <a:rPr lang="en-US" altLang="ko-KR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편집 관리를 도와주는 이미지 관리 응용데이터베이스이다</a:t>
            </a:r>
            <a:r>
              <a:rPr lang="en-US" altLang="ko-KR" sz="15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5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17A5AF6-C155-4572-9875-BCE47A2AFB21}"/>
              </a:ext>
            </a:extLst>
          </p:cNvPr>
          <p:cNvSpPr txBox="1">
            <a:spLocks/>
          </p:cNvSpPr>
          <p:nvPr/>
        </p:nvSpPr>
        <p:spPr>
          <a:xfrm>
            <a:off x="651861" y="3799595"/>
            <a:ext cx="1628519" cy="415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주요 기능들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842B67A-497B-4BFA-A7FE-DB98D78ED23A}"/>
              </a:ext>
            </a:extLst>
          </p:cNvPr>
          <p:cNvSpPr txBox="1">
            <a:spLocks/>
          </p:cNvSpPr>
          <p:nvPr/>
        </p:nvSpPr>
        <p:spPr>
          <a:xfrm>
            <a:off x="1240421" y="6033516"/>
            <a:ext cx="1628520" cy="415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라이브러리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516829A-89F4-447B-B9A3-5075E1D18B64}"/>
              </a:ext>
            </a:extLst>
          </p:cNvPr>
          <p:cNvSpPr txBox="1">
            <a:spLocks/>
          </p:cNvSpPr>
          <p:nvPr/>
        </p:nvSpPr>
        <p:spPr>
          <a:xfrm>
            <a:off x="4490694" y="6061254"/>
            <a:ext cx="1258436" cy="323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현상</a:t>
            </a:r>
          </a:p>
        </p:txBody>
      </p:sp>
      <p:pic>
        <p:nvPicPr>
          <p:cNvPr id="24" name="그림 23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DBA4F89-EF2B-4A6C-A493-3E5E80FD3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1" y="4268766"/>
            <a:ext cx="2880000" cy="1730894"/>
          </a:xfrm>
          <a:prstGeom prst="rect">
            <a:avLst/>
          </a:prstGeom>
        </p:spPr>
      </p:pic>
      <p:pic>
        <p:nvPicPr>
          <p:cNvPr id="26" name="그림 25" descr="텍스트, 모니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E7788D7D-0FC2-4BFA-8BB6-D1D088968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68" y="4268764"/>
            <a:ext cx="2880000" cy="1730893"/>
          </a:xfrm>
          <a:prstGeom prst="rect">
            <a:avLst/>
          </a:prstGeom>
        </p:spPr>
      </p:pic>
      <p:pic>
        <p:nvPicPr>
          <p:cNvPr id="28" name="그래픽 27" descr="아래쪽 화살표 단색으로 채워진">
            <a:extLst>
              <a:ext uri="{FF2B5EF4-FFF2-40B4-BE49-F238E27FC236}">
                <a16:creationId xmlns:a16="http://schemas.microsoft.com/office/drawing/2014/main" id="{8AD827A9-E1D6-4962-8B6D-4739236DED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4578" y="2907427"/>
            <a:ext cx="369990" cy="369990"/>
          </a:xfrm>
          <a:prstGeom prst="rect">
            <a:avLst/>
          </a:prstGeom>
        </p:spPr>
      </p:pic>
      <p:pic>
        <p:nvPicPr>
          <p:cNvPr id="3" name="그림 2" descr="텍스트, 모니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1697EE4-C913-40AA-8A2C-E2BD13DC91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66" y="4293638"/>
            <a:ext cx="2880000" cy="1730893"/>
          </a:xfrm>
          <a:prstGeom prst="rect">
            <a:avLst/>
          </a:prstGeom>
        </p:spPr>
      </p:pic>
      <p:pic>
        <p:nvPicPr>
          <p:cNvPr id="8" name="그림 7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A53C4F8C-1EE6-452D-8EC8-D83F624A1B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59" y="4293639"/>
            <a:ext cx="2880000" cy="1730893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444225C4-AC6A-4734-8E0A-8BE43A195798}"/>
              </a:ext>
            </a:extLst>
          </p:cNvPr>
          <p:cNvSpPr txBox="1">
            <a:spLocks/>
          </p:cNvSpPr>
          <p:nvPr/>
        </p:nvSpPr>
        <p:spPr>
          <a:xfrm>
            <a:off x="7580630" y="6037093"/>
            <a:ext cx="716045" cy="347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3.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책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984B7BD-DBF3-45A9-9352-5E85E3023CE0}"/>
              </a:ext>
            </a:extLst>
          </p:cNvPr>
          <p:cNvSpPr txBox="1">
            <a:spLocks/>
          </p:cNvSpPr>
          <p:nvPr/>
        </p:nvSpPr>
        <p:spPr>
          <a:xfrm>
            <a:off x="10318146" y="6012633"/>
            <a:ext cx="965937" cy="347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en-US" altLang="ko-KR" sz="18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인쇄</a:t>
            </a: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80BCD9A-E1D1-45BC-A144-F6E0A1AF3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13" y="2066399"/>
            <a:ext cx="504000" cy="4938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3DE1D5-6738-49F5-99C8-7D38FBBDCD13}"/>
              </a:ext>
            </a:extLst>
          </p:cNvPr>
          <p:cNvSpPr txBox="1"/>
          <p:nvPr/>
        </p:nvSpPr>
        <p:spPr>
          <a:xfrm>
            <a:off x="8484984" y="2144529"/>
            <a:ext cx="344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Adobe Photoshop 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사용자들을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92E861-7BD8-4AC4-B686-17C968BC5476}"/>
              </a:ext>
            </a:extLst>
          </p:cNvPr>
          <p:cNvSpPr txBox="1"/>
          <p:nvPr/>
        </p:nvSpPr>
        <p:spPr>
          <a:xfrm>
            <a:off x="2280380" y="248700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보조하기 위해 개발한 사진 </a:t>
            </a:r>
            <a:r>
              <a:rPr lang="ko-KR" altLang="en-US" sz="18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컴퓨터 특화</a:t>
            </a:r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소프트웨어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이다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5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25 -3.703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5 -1.11111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0.25 2.59259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25 -1.11111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0" grpId="2"/>
      <p:bldP spid="21" grpId="1"/>
      <p:bldP spid="21" grpId="2"/>
      <p:bldP spid="22" grpId="0"/>
      <p:bldP spid="22" grpId="1"/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전자기기, 모니터, 컴퓨터이(가) 표시된 사진&#10;&#10;자동 생성된 설명">
            <a:extLst>
              <a:ext uri="{FF2B5EF4-FFF2-40B4-BE49-F238E27FC236}">
                <a16:creationId xmlns:a16="http://schemas.microsoft.com/office/drawing/2014/main" id="{C26BE6E8-7FF5-FA46-AB10-BD836D0A9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24" y="1347247"/>
            <a:ext cx="3780000" cy="236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F897C2-2C68-3F41-81F9-676A30341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1" y="3907714"/>
            <a:ext cx="3780000" cy="2362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6437A4-6D65-1B43-A98E-DF216982B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2" y="2439800"/>
            <a:ext cx="3780000" cy="23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</a:t>
            </a:r>
            <a:r>
              <a:rPr lang="en-US" altLang="ko-KR" sz="2800" dirty="0">
                <a:solidFill>
                  <a:srgbClr val="00B05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EF 3C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519394" y="96895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Reversal of user’s actions should be easy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2C6EB3-F9CB-48C7-8AA7-B856E532A3BE}"/>
              </a:ext>
            </a:extLst>
          </p:cNvPr>
          <p:cNvSpPr/>
          <p:nvPr/>
        </p:nvSpPr>
        <p:spPr>
          <a:xfrm>
            <a:off x="3541004" y="2939080"/>
            <a:ext cx="923372" cy="13639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452216-9416-424B-AB73-023864A40C21}"/>
              </a:ext>
            </a:extLst>
          </p:cNvPr>
          <p:cNvSpPr/>
          <p:nvPr/>
        </p:nvSpPr>
        <p:spPr>
          <a:xfrm>
            <a:off x="4781822" y="2058709"/>
            <a:ext cx="770114" cy="624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785506-76E6-9B40-997C-0ECB31FE922A}"/>
              </a:ext>
            </a:extLst>
          </p:cNvPr>
          <p:cNvSpPr/>
          <p:nvPr/>
        </p:nvSpPr>
        <p:spPr>
          <a:xfrm>
            <a:off x="8065721" y="3136753"/>
            <a:ext cx="518303" cy="159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F4DC79-5031-0B46-A5FA-DF4B2BB07CCB}"/>
              </a:ext>
            </a:extLst>
          </p:cNvPr>
          <p:cNvSpPr txBox="1"/>
          <p:nvPr/>
        </p:nvSpPr>
        <p:spPr>
          <a:xfrm>
            <a:off x="8723399" y="1304704"/>
            <a:ext cx="33506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작업을 하려는 사진에 대해 색 온도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대비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노출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색조 등을 </a:t>
            </a:r>
            <a:r>
              <a:rPr lang="ko-KR" altLang="en-US" sz="13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변경하는 작업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수행을 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03CF6C-5D28-7D43-BB8E-D8EB57FD99A3}"/>
              </a:ext>
            </a:extLst>
          </p:cNvPr>
          <p:cNvSpPr/>
          <p:nvPr/>
        </p:nvSpPr>
        <p:spPr>
          <a:xfrm>
            <a:off x="4562692" y="4388493"/>
            <a:ext cx="724685" cy="954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8F2DC1-1287-E544-B555-CD4A3CB73E4B}"/>
              </a:ext>
            </a:extLst>
          </p:cNvPr>
          <p:cNvSpPr/>
          <p:nvPr/>
        </p:nvSpPr>
        <p:spPr>
          <a:xfrm>
            <a:off x="5056704" y="3784486"/>
            <a:ext cx="708535" cy="285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3471D527-4141-CC4C-9F63-2C2218F7BCEA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 flipV="1">
            <a:off x="4406292" y="2528497"/>
            <a:ext cx="397732" cy="10925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D0A4B940-5247-8D40-88C4-BF728F52DB7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406292" y="3621050"/>
            <a:ext cx="253735" cy="14679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723CB5-60E2-7246-9328-93B16ADFFB48}"/>
              </a:ext>
            </a:extLst>
          </p:cNvPr>
          <p:cNvSpPr txBox="1"/>
          <p:nvPr/>
        </p:nvSpPr>
        <p:spPr>
          <a:xfrm>
            <a:off x="4296554" y="1737122"/>
            <a:ext cx="660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EC8553-877D-6D46-87D7-B13B13F42354}"/>
              </a:ext>
            </a:extLst>
          </p:cNvPr>
          <p:cNvSpPr txBox="1"/>
          <p:nvPr/>
        </p:nvSpPr>
        <p:spPr>
          <a:xfrm>
            <a:off x="3985024" y="5136493"/>
            <a:ext cx="609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88FF3F-1A06-024A-867E-BDA09AF09563}"/>
              </a:ext>
            </a:extLst>
          </p:cNvPr>
          <p:cNvSpPr txBox="1"/>
          <p:nvPr/>
        </p:nvSpPr>
        <p:spPr>
          <a:xfrm>
            <a:off x="4766148" y="3621050"/>
            <a:ext cx="217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E9583D-AA96-FA4D-8927-BCF81F392E62}"/>
              </a:ext>
            </a:extLst>
          </p:cNvPr>
          <p:cNvSpPr txBox="1"/>
          <p:nvPr/>
        </p:nvSpPr>
        <p:spPr>
          <a:xfrm>
            <a:off x="8850843" y="1996078"/>
            <a:ext cx="31795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b-1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사진에 대해 수행한 모든 작업에 대한 초기화나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all undo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원하는 경우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C63495-97D6-CC46-B419-BCDCEBB9043D}"/>
              </a:ext>
            </a:extLst>
          </p:cNvPr>
          <p:cNvSpPr txBox="1"/>
          <p:nvPr/>
        </p:nvSpPr>
        <p:spPr>
          <a:xfrm>
            <a:off x="7862550" y="2821115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794D5C-6281-8241-BA5B-1C49AF9D978B}"/>
              </a:ext>
            </a:extLst>
          </p:cNvPr>
          <p:cNvSpPr txBox="1"/>
          <p:nvPr/>
        </p:nvSpPr>
        <p:spPr>
          <a:xfrm>
            <a:off x="9050002" y="2483436"/>
            <a:ext cx="31077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초기화버튼을 누른다면 </a:t>
            </a:r>
            <a:r>
              <a:rPr lang="ko-KR" altLang="en-US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모든 작업을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진행해준다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276017-C3BA-754C-8398-30B01D1A043C}"/>
              </a:ext>
            </a:extLst>
          </p:cNvPr>
          <p:cNvSpPr txBox="1"/>
          <p:nvPr/>
        </p:nvSpPr>
        <p:spPr>
          <a:xfrm>
            <a:off x="8739578" y="3463525"/>
            <a:ext cx="31077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b-2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이전의 작업에 대한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원하는 경우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F83F23-0845-1449-ABF0-7260D11DF83B}"/>
              </a:ext>
            </a:extLst>
          </p:cNvPr>
          <p:cNvSpPr txBox="1"/>
          <p:nvPr/>
        </p:nvSpPr>
        <p:spPr>
          <a:xfrm>
            <a:off x="8873211" y="3954845"/>
            <a:ext cx="310778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상단의 편집의 선택 실행 취소를 누르거나 </a:t>
            </a:r>
            <a:r>
              <a:rPr lang="en-US" altLang="ko-KR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Ctrl+Z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단축키를 통해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5" name="그래픽 74" descr="갈매기형 화살표 단색으로 채워진">
            <a:extLst>
              <a:ext uri="{FF2B5EF4-FFF2-40B4-BE49-F238E27FC236}">
                <a16:creationId xmlns:a16="http://schemas.microsoft.com/office/drawing/2014/main" id="{4418CA1C-21A1-594D-814F-72E26B828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0139341" y="4390412"/>
            <a:ext cx="634818" cy="634818"/>
          </a:xfrm>
          <a:prstGeom prst="rect">
            <a:avLst/>
          </a:prstGeom>
        </p:spPr>
      </p:pic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124A6D41-6AFD-DD41-A24D-033B67663854}"/>
              </a:ext>
            </a:extLst>
          </p:cNvPr>
          <p:cNvSpPr/>
          <p:nvPr/>
        </p:nvSpPr>
        <p:spPr>
          <a:xfrm>
            <a:off x="8588136" y="5342972"/>
            <a:ext cx="3485863" cy="810178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사진에 대해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진행하다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에게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reverse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 수 있는 선택지인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all undo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또는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기능을 선택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6179FBC-B4F0-4140-994B-5A87F40CB840}"/>
              </a:ext>
            </a:extLst>
          </p:cNvPr>
          <p:cNvSpPr txBox="1"/>
          <p:nvPr/>
        </p:nvSpPr>
        <p:spPr>
          <a:xfrm>
            <a:off x="10139342" y="4966135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09ABC5-42E4-AB4F-A0DE-C22BC7632DAD}"/>
              </a:ext>
            </a:extLst>
          </p:cNvPr>
          <p:cNvSpPr txBox="1"/>
          <p:nvPr/>
        </p:nvSpPr>
        <p:spPr>
          <a:xfrm>
            <a:off x="3316332" y="2642240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7DE3640-A3CA-F044-81A1-1E817310F824}"/>
              </a:ext>
            </a:extLst>
          </p:cNvPr>
          <p:cNvSpPr/>
          <p:nvPr/>
        </p:nvSpPr>
        <p:spPr>
          <a:xfrm>
            <a:off x="6139483" y="5439594"/>
            <a:ext cx="708535" cy="285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280A8C-680D-5D4F-9733-E00DF5DEB9F6}"/>
              </a:ext>
            </a:extLst>
          </p:cNvPr>
          <p:cNvSpPr txBox="1"/>
          <p:nvPr/>
        </p:nvSpPr>
        <p:spPr>
          <a:xfrm>
            <a:off x="5899065" y="5213037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7F54BDF-7524-47A5-B3E8-31B1EC8392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F3D6583-9725-4F33-932E-058EC993EA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E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F 3C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7" y="1025207"/>
            <a:ext cx="402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Errors correction in a simple way</a:t>
            </a:r>
            <a:endParaRPr lang="ko-KR" altLang="en-US" dirty="0"/>
          </a:p>
        </p:txBody>
      </p:sp>
      <p:pic>
        <p:nvPicPr>
          <p:cNvPr id="5" name="그림 4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353CB81-349A-C044-8362-4C6F532C8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67" y="1523088"/>
            <a:ext cx="3962880" cy="2476800"/>
          </a:xfrm>
          <a:prstGeom prst="rect">
            <a:avLst/>
          </a:prstGeom>
        </p:spPr>
      </p:pic>
      <p:pic>
        <p:nvPicPr>
          <p:cNvPr id="10" name="그림 9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BD0744C8-4D8C-E341-946F-8E92F3C73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47" y="4130237"/>
            <a:ext cx="3960000" cy="2475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B5A768-21F6-7242-8EF1-8A480BFC66E2}"/>
              </a:ext>
            </a:extLst>
          </p:cNvPr>
          <p:cNvSpPr/>
          <p:nvPr/>
        </p:nvSpPr>
        <p:spPr>
          <a:xfrm>
            <a:off x="1059125" y="1678048"/>
            <a:ext cx="401088" cy="100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2A7499-C4AF-0A49-9BA9-F035D1DDA5FA}"/>
              </a:ext>
            </a:extLst>
          </p:cNvPr>
          <p:cNvSpPr/>
          <p:nvPr/>
        </p:nvSpPr>
        <p:spPr>
          <a:xfrm>
            <a:off x="2480982" y="1953980"/>
            <a:ext cx="914138" cy="654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912F-D168-0147-A1BC-FE83A1CACEB1}"/>
              </a:ext>
            </a:extLst>
          </p:cNvPr>
          <p:cNvSpPr txBox="1"/>
          <p:nvPr/>
        </p:nvSpPr>
        <p:spPr>
          <a:xfrm>
            <a:off x="3327622" y="1638965"/>
            <a:ext cx="244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1F5FC-CACD-4647-8DAC-DF32EC135F5D}"/>
              </a:ext>
            </a:extLst>
          </p:cNvPr>
          <p:cNvSpPr txBox="1"/>
          <p:nvPr/>
        </p:nvSpPr>
        <p:spPr>
          <a:xfrm>
            <a:off x="6336898" y="2050615"/>
            <a:ext cx="510954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원본 사진이 없는 사진이나 데이터 베이스에서 </a:t>
            </a:r>
            <a:r>
              <a:rPr lang="ko-KR" altLang="en-US" sz="13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삭제된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사진을 내보내려고 하였을 경우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“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소스가 오프라인 되어있습니다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”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라는 간단한 문구만으로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error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이야기하며 사용자를 비난하지 않는다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004CD-CD9A-8B4C-966D-D573327EEC27}"/>
              </a:ext>
            </a:extLst>
          </p:cNvPr>
          <p:cNvSpPr/>
          <p:nvPr/>
        </p:nvSpPr>
        <p:spPr>
          <a:xfrm>
            <a:off x="4433678" y="4980028"/>
            <a:ext cx="914138" cy="654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B729E-F871-B848-AFE1-5ADC496F16CE}"/>
              </a:ext>
            </a:extLst>
          </p:cNvPr>
          <p:cNvSpPr txBox="1"/>
          <p:nvPr/>
        </p:nvSpPr>
        <p:spPr>
          <a:xfrm>
            <a:off x="5300437" y="4716220"/>
            <a:ext cx="244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AA4F1F-D024-4D62-8A02-C22B4D979923}"/>
              </a:ext>
            </a:extLst>
          </p:cNvPr>
          <p:cNvSpPr txBox="1"/>
          <p:nvPr/>
        </p:nvSpPr>
        <p:spPr>
          <a:xfrm>
            <a:off x="7053160" y="4980028"/>
            <a:ext cx="505989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사용자가 실수로 사진이 없는 폴더에서 사진이 아닌 다른 파일을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제공했을 경우 해당 경우에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해당 폴더를 모두 스캔한 이후 사진파일이 없다는 간단한 에러문구와 하위 폴더를 포함해 검색하는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error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핸들링을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18" name="그래픽 17" descr="갈매기형 화살표 단색으로 채워진">
            <a:extLst>
              <a:ext uri="{FF2B5EF4-FFF2-40B4-BE49-F238E27FC236}">
                <a16:creationId xmlns:a16="http://schemas.microsoft.com/office/drawing/2014/main" id="{75B29F1F-7A6D-4E88-A8AB-EEC25FE33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738224" y="2684017"/>
            <a:ext cx="634818" cy="634818"/>
          </a:xfrm>
          <a:prstGeom prst="rect">
            <a:avLst/>
          </a:prstGeom>
        </p:spPr>
      </p:pic>
      <p:sp>
        <p:nvSpPr>
          <p:cNvPr id="19" name="모서리가 둥근 직사각형 78">
            <a:extLst>
              <a:ext uri="{FF2B5EF4-FFF2-40B4-BE49-F238E27FC236}">
                <a16:creationId xmlns:a16="http://schemas.microsoft.com/office/drawing/2014/main" id="{3F09BCD8-6556-4FD3-8FA1-CA5DAA5341CD}"/>
              </a:ext>
            </a:extLst>
          </p:cNvPr>
          <p:cNvSpPr/>
          <p:nvPr/>
        </p:nvSpPr>
        <p:spPr>
          <a:xfrm>
            <a:off x="7153073" y="3586996"/>
            <a:ext cx="4393314" cy="8173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경우에는 원본 사진이 없다는 간단한 에러문구를 출력하지만 문제의 해결책을 제시하지 않으며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경우에는 문제가 너무 간략하게 서술 되어있다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6146E5-1E37-4FF7-870F-23E0FDBE66E1}"/>
              </a:ext>
            </a:extLst>
          </p:cNvPr>
          <p:cNvSpPr txBox="1"/>
          <p:nvPr/>
        </p:nvSpPr>
        <p:spPr>
          <a:xfrm>
            <a:off x="8870292" y="3224688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pic>
        <p:nvPicPr>
          <p:cNvPr id="21" name="그래픽 20" descr="갈매기형 화살표 단색으로 채워진">
            <a:extLst>
              <a:ext uri="{FF2B5EF4-FFF2-40B4-BE49-F238E27FC236}">
                <a16:creationId xmlns:a16="http://schemas.microsoft.com/office/drawing/2014/main" id="{4F16CEA9-2AFB-4E15-A728-E039DBCD5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032321" y="4404305"/>
            <a:ext cx="634818" cy="6348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9A36CA-A06A-4060-9A54-2E9CBD1C20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D712E6D-7641-469C-9DDE-A39DE0C37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7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F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3C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3712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 to user implemented</a:t>
            </a:r>
            <a:endParaRPr lang="ko-KR" altLang="en-US" dirty="0"/>
          </a:p>
        </p:txBody>
      </p:sp>
      <p:pic>
        <p:nvPicPr>
          <p:cNvPr id="3" name="그림 2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D667345F-278C-0442-8304-9D93B734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36" y="1533298"/>
            <a:ext cx="3960000" cy="2475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90633-54FE-8648-8367-829BEC022C8E}"/>
              </a:ext>
            </a:extLst>
          </p:cNvPr>
          <p:cNvSpPr/>
          <p:nvPr/>
        </p:nvSpPr>
        <p:spPr>
          <a:xfrm>
            <a:off x="1202091" y="1646239"/>
            <a:ext cx="411145" cy="1709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B36FBF-E394-445D-B0D3-9BCEADEE0665}"/>
              </a:ext>
            </a:extLst>
          </p:cNvPr>
          <p:cNvSpPr/>
          <p:nvPr/>
        </p:nvSpPr>
        <p:spPr>
          <a:xfrm>
            <a:off x="2621900" y="1902630"/>
            <a:ext cx="888689" cy="8216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A1C06A-5430-489E-BBDA-1DC13D057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14" y="4106163"/>
            <a:ext cx="3960000" cy="2475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0B3AA1-7475-4F55-8E63-832E3993024D}"/>
              </a:ext>
            </a:extLst>
          </p:cNvPr>
          <p:cNvSpPr/>
          <p:nvPr/>
        </p:nvSpPr>
        <p:spPr>
          <a:xfrm>
            <a:off x="5157844" y="4154754"/>
            <a:ext cx="865703" cy="7321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BAE7B8-B811-45F7-8A9D-E8A38F5D21CE}"/>
              </a:ext>
            </a:extLst>
          </p:cNvPr>
          <p:cNvSpPr/>
          <p:nvPr/>
        </p:nvSpPr>
        <p:spPr>
          <a:xfrm>
            <a:off x="2001714" y="4500726"/>
            <a:ext cx="773912" cy="38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7A98A-8DAF-4573-92B9-A107FEA1C492}"/>
              </a:ext>
            </a:extLst>
          </p:cNvPr>
          <p:cNvSpPr txBox="1"/>
          <p:nvPr/>
        </p:nvSpPr>
        <p:spPr>
          <a:xfrm>
            <a:off x="3510589" y="1819760"/>
            <a:ext cx="244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F3B58F-7E8D-4861-B7F2-FAA39829F927}"/>
              </a:ext>
            </a:extLst>
          </p:cNvPr>
          <p:cNvSpPr txBox="1"/>
          <p:nvPr/>
        </p:nvSpPr>
        <p:spPr>
          <a:xfrm>
            <a:off x="2722297" y="4316060"/>
            <a:ext cx="244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FCF8A-5307-4A54-AA01-F3AE5B800071}"/>
              </a:ext>
            </a:extLst>
          </p:cNvPr>
          <p:cNvSpPr txBox="1"/>
          <p:nvPr/>
        </p:nvSpPr>
        <p:spPr>
          <a:xfrm>
            <a:off x="6001026" y="3970088"/>
            <a:ext cx="30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81BCC-40EA-4DFD-8D53-6B3269185211}"/>
              </a:ext>
            </a:extLst>
          </p:cNvPr>
          <p:cNvSpPr txBox="1"/>
          <p:nvPr/>
        </p:nvSpPr>
        <p:spPr>
          <a:xfrm>
            <a:off x="6581900" y="2225638"/>
            <a:ext cx="47135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사용자에게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저장 공간에 제어를 하고자 한다는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F333F7-B694-4336-AF05-DD929C9FBECE}"/>
              </a:ext>
            </a:extLst>
          </p:cNvPr>
          <p:cNvSpPr txBox="1"/>
          <p:nvPr/>
        </p:nvSpPr>
        <p:spPr>
          <a:xfrm>
            <a:off x="6793827" y="2785265"/>
            <a:ext cx="47135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사진에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항목으로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AA448E-E485-4C95-8A92-FB83DD99C246}"/>
              </a:ext>
            </a:extLst>
          </p:cNvPr>
          <p:cNvSpPr txBox="1"/>
          <p:nvPr/>
        </p:nvSpPr>
        <p:spPr>
          <a:xfrm>
            <a:off x="6920917" y="3358550"/>
            <a:ext cx="47135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사진에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RGB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히스토그램으로 즉 </a:t>
            </a:r>
            <a:r>
              <a:rPr lang="ko-KR" altLang="en-US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그래프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통해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2" name="모서리가 둥근 직사각형 78">
            <a:extLst>
              <a:ext uri="{FF2B5EF4-FFF2-40B4-BE49-F238E27FC236}">
                <a16:creationId xmlns:a16="http://schemas.microsoft.com/office/drawing/2014/main" id="{AA7D1F91-0100-4F98-AD15-94D5FB45EA2D}"/>
              </a:ext>
            </a:extLst>
          </p:cNvPr>
          <p:cNvSpPr/>
          <p:nvPr/>
        </p:nvSpPr>
        <p:spPr>
          <a:xfrm>
            <a:off x="6953945" y="4578426"/>
            <a:ext cx="4680523" cy="113022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제공되는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작업에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아닐 경우 화면 중앙에 위치에 눈의 띄게 하고 사용자의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작업의 시야를 가리지않는 곳에서 그래프나 스택을 통해 정보가 있는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EFD25D-1CEA-4919-A8E0-07F86F77A1AA}"/>
              </a:ext>
            </a:extLst>
          </p:cNvPr>
          <p:cNvSpPr txBox="1"/>
          <p:nvPr/>
        </p:nvSpPr>
        <p:spPr>
          <a:xfrm>
            <a:off x="8987394" y="4209094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pic>
        <p:nvPicPr>
          <p:cNvPr id="24" name="그래픽 23" descr="갈매기형 화살표 단색으로 채워진">
            <a:extLst>
              <a:ext uri="{FF2B5EF4-FFF2-40B4-BE49-F238E27FC236}">
                <a16:creationId xmlns:a16="http://schemas.microsoft.com/office/drawing/2014/main" id="{4A45FE97-3373-4DF1-BB25-CDFB4C93A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082662" y="3850993"/>
            <a:ext cx="432000" cy="432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1E40A44-E346-42AD-B7BC-CB5041501E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A9372B4-CD28-416E-80A0-A97727B170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6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텍스트, 실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098847FA-E5A1-3347-AAB3-78BF0289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50" y="4110762"/>
            <a:ext cx="4320000" cy="25963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9B4C70D-489C-D740-BC49-746D1B6D5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6" y="1445858"/>
            <a:ext cx="4320000" cy="27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3C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7" y="1025207"/>
            <a:ext cx="3483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Control to user – not system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84614D-1627-D24A-9EC5-D2F88922B95D}"/>
              </a:ext>
            </a:extLst>
          </p:cNvPr>
          <p:cNvSpPr/>
          <p:nvPr/>
        </p:nvSpPr>
        <p:spPr>
          <a:xfrm>
            <a:off x="4373261" y="1610606"/>
            <a:ext cx="834192" cy="20631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5F067C-9415-614B-B181-1A98259C099C}"/>
              </a:ext>
            </a:extLst>
          </p:cNvPr>
          <p:cNvSpPr/>
          <p:nvPr/>
        </p:nvSpPr>
        <p:spPr>
          <a:xfrm>
            <a:off x="887830" y="2460831"/>
            <a:ext cx="918544" cy="4950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0D007A53-4526-D447-81A9-222E9FEB2366}"/>
              </a:ext>
            </a:extLst>
          </p:cNvPr>
          <p:cNvCxnSpPr>
            <a:cxnSpLocks/>
            <a:stCxn id="31" idx="2"/>
            <a:endCxn id="37" idx="1"/>
          </p:cNvCxnSpPr>
          <p:nvPr/>
        </p:nvCxnSpPr>
        <p:spPr>
          <a:xfrm rot="16200000" flipH="1">
            <a:off x="2958386" y="4218268"/>
            <a:ext cx="1263074" cy="11182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3A0742-0120-6D4E-93BC-9950BC63CA30}"/>
              </a:ext>
            </a:extLst>
          </p:cNvPr>
          <p:cNvSpPr txBox="1"/>
          <p:nvPr/>
        </p:nvSpPr>
        <p:spPr>
          <a:xfrm>
            <a:off x="5190796" y="1644636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E99F87-6B35-0E47-BED8-6DC2898EF9A2}"/>
              </a:ext>
            </a:extLst>
          </p:cNvPr>
          <p:cNvSpPr txBox="1"/>
          <p:nvPr/>
        </p:nvSpPr>
        <p:spPr>
          <a:xfrm>
            <a:off x="600803" y="2426526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44FDA-D4FB-EF49-BC87-B0CA9EEC4ED7}"/>
              </a:ext>
            </a:extLst>
          </p:cNvPr>
          <p:cNvSpPr txBox="1"/>
          <p:nvPr/>
        </p:nvSpPr>
        <p:spPr>
          <a:xfrm>
            <a:off x="4648354" y="5956443"/>
            <a:ext cx="308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CCFC2-811D-FC4C-910A-DAE82FD84213}"/>
              </a:ext>
            </a:extLst>
          </p:cNvPr>
          <p:cNvSpPr txBox="1"/>
          <p:nvPr/>
        </p:nvSpPr>
        <p:spPr>
          <a:xfrm>
            <a:off x="6511981" y="1581095"/>
            <a:ext cx="333210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사진에 대한 색 온도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대비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노출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색조 등을 다양한 변경 작업에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Initiator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될 수 있게 해준다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76CF4A-7E79-984B-B479-5F2D5BAEA38C}"/>
              </a:ext>
            </a:extLst>
          </p:cNvPr>
          <p:cNvSpPr txBox="1"/>
          <p:nvPr/>
        </p:nvSpPr>
        <p:spPr>
          <a:xfrm>
            <a:off x="6922790" y="2283883"/>
            <a:ext cx="374086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사용자의 모든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기록을 제공함으로 사용자가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어떠한 작업을 거쳐 해당 상태에 왔는지 알 수 있게 해준다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4343BB-326D-7447-AB45-379C680E9907}"/>
              </a:ext>
            </a:extLst>
          </p:cNvPr>
          <p:cNvSpPr/>
          <p:nvPr/>
        </p:nvSpPr>
        <p:spPr>
          <a:xfrm>
            <a:off x="5972174" y="4260143"/>
            <a:ext cx="731027" cy="1852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A9F953-E9D4-7743-A7A4-8E8303BC16DB}"/>
              </a:ext>
            </a:extLst>
          </p:cNvPr>
          <p:cNvSpPr txBox="1"/>
          <p:nvPr/>
        </p:nvSpPr>
        <p:spPr>
          <a:xfrm>
            <a:off x="7242025" y="2959892"/>
            <a:ext cx="3960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행한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결과를 볼 수 있는 디자인을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7" name="그래픽 26" descr="갈매기형 화살표 단색으로 채워진">
            <a:extLst>
              <a:ext uri="{FF2B5EF4-FFF2-40B4-BE49-F238E27FC236}">
                <a16:creationId xmlns:a16="http://schemas.microsoft.com/office/drawing/2014/main" id="{866C1B2C-6F43-AF41-B1BC-8C882E8E2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930630" y="4055529"/>
            <a:ext cx="634818" cy="634818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EF129965-483A-5F43-94B7-545099385BB9}"/>
              </a:ext>
            </a:extLst>
          </p:cNvPr>
          <p:cNvSpPr/>
          <p:nvPr/>
        </p:nvSpPr>
        <p:spPr>
          <a:xfrm>
            <a:off x="8550351" y="5083238"/>
            <a:ext cx="3472888" cy="115325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사진에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주체성을 부여하게 디자인이 되어있으며 사용자가 수행한 작업들을 보여줌으로 사용자가 모든 것을 제어할 수 있다는 느낌을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0F8D86-B5B3-514E-80D9-802F597C2995}"/>
              </a:ext>
            </a:extLst>
          </p:cNvPr>
          <p:cNvSpPr txBox="1"/>
          <p:nvPr/>
        </p:nvSpPr>
        <p:spPr>
          <a:xfrm>
            <a:off x="9930630" y="4703615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A674DA-FAB2-144C-A4AB-890F1FC87081}"/>
              </a:ext>
            </a:extLst>
          </p:cNvPr>
          <p:cNvSpPr/>
          <p:nvPr/>
        </p:nvSpPr>
        <p:spPr>
          <a:xfrm>
            <a:off x="5007582" y="6048461"/>
            <a:ext cx="448091" cy="1880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A5A74C-10EC-6E43-A337-F5797274A616}"/>
              </a:ext>
            </a:extLst>
          </p:cNvPr>
          <p:cNvSpPr txBox="1"/>
          <p:nvPr/>
        </p:nvSpPr>
        <p:spPr>
          <a:xfrm>
            <a:off x="6129435" y="3846903"/>
            <a:ext cx="308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013C42-0E71-F344-97C6-ADFA3F195658}"/>
              </a:ext>
            </a:extLst>
          </p:cNvPr>
          <p:cNvSpPr txBox="1"/>
          <p:nvPr/>
        </p:nvSpPr>
        <p:spPr>
          <a:xfrm>
            <a:off x="7516838" y="3462626"/>
            <a:ext cx="3960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사용자의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주체성을 부여할 수 있는  디자인으로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수행 간의 차이를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0FCA2BD-0DCC-4ADA-AAF5-85FB906B6D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6D39542-2392-47FC-9181-64D24BBD7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6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 animBg="1"/>
      <p:bldP spid="40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26F312-7366-C44F-915D-52977C54C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39" y="1483714"/>
            <a:ext cx="3960000" cy="24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3C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Consistency in screen design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08B0BB-D0DA-DB43-BADB-C5145B70E14A}"/>
              </a:ext>
            </a:extLst>
          </p:cNvPr>
          <p:cNvSpPr/>
          <p:nvPr/>
        </p:nvSpPr>
        <p:spPr>
          <a:xfrm>
            <a:off x="1103126" y="1611252"/>
            <a:ext cx="212972" cy="126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609AF0-E622-7943-B8E9-8B9A7DC4BE54}"/>
              </a:ext>
            </a:extLst>
          </p:cNvPr>
          <p:cNvSpPr/>
          <p:nvPr/>
        </p:nvSpPr>
        <p:spPr>
          <a:xfrm>
            <a:off x="973239" y="1462704"/>
            <a:ext cx="4009905" cy="24960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0B4204-13B7-A041-81A0-8FF8403F35BC}"/>
              </a:ext>
            </a:extLst>
          </p:cNvPr>
          <p:cNvSpPr/>
          <p:nvPr/>
        </p:nvSpPr>
        <p:spPr>
          <a:xfrm>
            <a:off x="1692784" y="1705454"/>
            <a:ext cx="2472022" cy="1494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AA460C-7B70-5C45-A7E5-E68A60E6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4" y="4072073"/>
            <a:ext cx="3960000" cy="2475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054339-957A-7D45-A76C-C2E3D37012A5}"/>
              </a:ext>
            </a:extLst>
          </p:cNvPr>
          <p:cNvSpPr/>
          <p:nvPr/>
        </p:nvSpPr>
        <p:spPr>
          <a:xfrm>
            <a:off x="1023143" y="4060321"/>
            <a:ext cx="4009905" cy="25449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CEAAA-1726-004F-A3C9-388FAF0A1988}"/>
              </a:ext>
            </a:extLst>
          </p:cNvPr>
          <p:cNvSpPr txBox="1"/>
          <p:nvPr/>
        </p:nvSpPr>
        <p:spPr>
          <a:xfrm>
            <a:off x="4983144" y="1336122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B1EE26-3A29-2243-98AF-9A209C690618}"/>
              </a:ext>
            </a:extLst>
          </p:cNvPr>
          <p:cNvSpPr txBox="1"/>
          <p:nvPr/>
        </p:nvSpPr>
        <p:spPr>
          <a:xfrm>
            <a:off x="4194022" y="1769075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62636E-5DFE-734C-A75F-6DBED660B891}"/>
              </a:ext>
            </a:extLst>
          </p:cNvPr>
          <p:cNvSpPr txBox="1"/>
          <p:nvPr/>
        </p:nvSpPr>
        <p:spPr>
          <a:xfrm flipH="1">
            <a:off x="5040762" y="3922195"/>
            <a:ext cx="24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44EC34-E2FB-214A-A2DD-605576DAA6DD}"/>
              </a:ext>
            </a:extLst>
          </p:cNvPr>
          <p:cNvSpPr/>
          <p:nvPr/>
        </p:nvSpPr>
        <p:spPr>
          <a:xfrm>
            <a:off x="1136452" y="4228420"/>
            <a:ext cx="212972" cy="126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A043F8-D85F-B54B-BBF7-8F94C1E73BDC}"/>
              </a:ext>
            </a:extLst>
          </p:cNvPr>
          <p:cNvSpPr txBox="1"/>
          <p:nvPr/>
        </p:nvSpPr>
        <p:spPr>
          <a:xfrm>
            <a:off x="5384782" y="2638843"/>
            <a:ext cx="336936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사용자가 머무르는 부분의 디자인과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font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들은 같은 수정과 가져오는 작업의 전의 단계에서는 같은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design consistency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유지한다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68F70-B1A8-4D49-9384-1CEEE8ABD717}"/>
              </a:ext>
            </a:extLst>
          </p:cNvPr>
          <p:cNvSpPr txBox="1"/>
          <p:nvPr/>
        </p:nvSpPr>
        <p:spPr>
          <a:xfrm>
            <a:off x="5384782" y="4291527"/>
            <a:ext cx="32106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사용하는 현상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라이브러리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지도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책 등 상위 기능들에 대한 디자인은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consistency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유지한다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4" name="그래픽 23" descr="갈매기형 화살표 단색으로 채워진">
            <a:extLst>
              <a:ext uri="{FF2B5EF4-FFF2-40B4-BE49-F238E27FC236}">
                <a16:creationId xmlns:a16="http://schemas.microsoft.com/office/drawing/2014/main" id="{70DD7F6C-194C-7447-8A0A-50FF49D86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0728" y="3652213"/>
            <a:ext cx="419860" cy="41986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96FF5C1F-397E-C946-B7F5-A8C2AD7A20D5}"/>
              </a:ext>
            </a:extLst>
          </p:cNvPr>
          <p:cNvSpPr/>
          <p:nvPr/>
        </p:nvSpPr>
        <p:spPr>
          <a:xfrm>
            <a:off x="9105881" y="3183074"/>
            <a:ext cx="2933719" cy="147824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사진을 가져오거나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하는 구역의 디자인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consistency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작업을 마무리하거나 캐시를 관리하는 디자인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consistency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분리를 통해 사용자가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design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통해 어떠한 작업에 도달했는지 알 수 있다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F2885A-8F65-EF42-A915-FEEEFE4AC1AD}"/>
              </a:ext>
            </a:extLst>
          </p:cNvPr>
          <p:cNvSpPr txBox="1"/>
          <p:nvPr/>
        </p:nvSpPr>
        <p:spPr>
          <a:xfrm>
            <a:off x="10169997" y="2813742"/>
            <a:ext cx="651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853B7E-D01B-42FE-A890-D61B7DF6A78F}"/>
              </a:ext>
            </a:extLst>
          </p:cNvPr>
          <p:cNvSpPr txBox="1"/>
          <p:nvPr/>
        </p:nvSpPr>
        <p:spPr>
          <a:xfrm>
            <a:off x="5384782" y="3473592"/>
            <a:ext cx="336936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사진을 내보내거나 캐시를 관리하는 작업을 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design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분리되어 강조하며 해당 작업들 역시 같은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design consistency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가진다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DB0FD59-2B65-4C01-90EF-C87BAE642A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82AB53-81CA-4927-AB05-CACB1C869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9548D86-742D-A447-B5BF-B8E2959D2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2" y="4165451"/>
            <a:ext cx="3960000" cy="24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3C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Closure of dialogues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B4DA04-9393-9E49-BC04-A0AA7EA10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12" y="1524888"/>
            <a:ext cx="3960000" cy="2475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B07BB7-A4EF-554E-AB9D-000AABF3BA19}"/>
              </a:ext>
            </a:extLst>
          </p:cNvPr>
          <p:cNvSpPr/>
          <p:nvPr/>
        </p:nvSpPr>
        <p:spPr>
          <a:xfrm>
            <a:off x="1330712" y="1609983"/>
            <a:ext cx="83381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85986-A94D-CC49-A099-876CDC961841}"/>
              </a:ext>
            </a:extLst>
          </p:cNvPr>
          <p:cNvSpPr/>
          <p:nvPr/>
        </p:nvSpPr>
        <p:spPr>
          <a:xfrm>
            <a:off x="3310712" y="4261704"/>
            <a:ext cx="725507" cy="237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5E950-6791-044E-B2EC-5470BB16486B}"/>
              </a:ext>
            </a:extLst>
          </p:cNvPr>
          <p:cNvSpPr txBox="1"/>
          <p:nvPr/>
        </p:nvSpPr>
        <p:spPr>
          <a:xfrm>
            <a:off x="1022845" y="1499703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558BCB-079C-0D4E-AD00-D13593377FD4}"/>
              </a:ext>
            </a:extLst>
          </p:cNvPr>
          <p:cNvSpPr txBox="1"/>
          <p:nvPr/>
        </p:nvSpPr>
        <p:spPr>
          <a:xfrm>
            <a:off x="3012668" y="4130237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E49B2-E519-554F-B92B-9CD81AC5F2EB}"/>
              </a:ext>
            </a:extLst>
          </p:cNvPr>
          <p:cNvSpPr txBox="1"/>
          <p:nvPr/>
        </p:nvSpPr>
        <p:spPr>
          <a:xfrm>
            <a:off x="7114731" y="2131446"/>
            <a:ext cx="33321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사진에 작업을 하기 위해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업로드 과정을 할 때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업로드가 되는 과정을 보여주는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생성되고 완료가 된다면 사라진다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0F9C8-2FFC-CB41-90B6-810FF01409F3}"/>
              </a:ext>
            </a:extLst>
          </p:cNvPr>
          <p:cNvSpPr txBox="1"/>
          <p:nvPr/>
        </p:nvSpPr>
        <p:spPr>
          <a:xfrm>
            <a:off x="8057818" y="4921461"/>
            <a:ext cx="33321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사진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작업을 최종적으로 마무리 하였을 때 공간상의 이유로 사진설정들을 제거하는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진행하였을 때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통해 정보를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2" name="그래픽 21" descr="갈매기형 화살표 단색으로 채워진">
            <a:extLst>
              <a:ext uri="{FF2B5EF4-FFF2-40B4-BE49-F238E27FC236}">
                <a16:creationId xmlns:a16="http://schemas.microsoft.com/office/drawing/2014/main" id="{9784C640-8A52-CF4E-9E6A-203E21DC9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723871" y="2862995"/>
            <a:ext cx="634818" cy="634818"/>
          </a:xfrm>
          <a:prstGeom prst="rect">
            <a:avLst/>
          </a:prstGeom>
        </p:spPr>
      </p:pic>
      <p:pic>
        <p:nvPicPr>
          <p:cNvPr id="23" name="그래픽 22" descr="갈매기형 화살표 단색으로 채워진">
            <a:extLst>
              <a:ext uri="{FF2B5EF4-FFF2-40B4-BE49-F238E27FC236}">
                <a16:creationId xmlns:a16="http://schemas.microsoft.com/office/drawing/2014/main" id="{B58E9859-0BB7-304E-9C58-F51DE6204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244922" y="4286643"/>
            <a:ext cx="634818" cy="6348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19E24B-330B-5E4B-8059-E56C7EFE7936}"/>
              </a:ext>
            </a:extLst>
          </p:cNvPr>
          <p:cNvSpPr txBox="1"/>
          <p:nvPr/>
        </p:nvSpPr>
        <p:spPr>
          <a:xfrm>
            <a:off x="7203008" y="3695731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8B15858-C37C-FD47-A749-E71E16FEE96B}"/>
              </a:ext>
            </a:extLst>
          </p:cNvPr>
          <p:cNvSpPr/>
          <p:nvPr/>
        </p:nvSpPr>
        <p:spPr>
          <a:xfrm>
            <a:off x="7811918" y="3555092"/>
            <a:ext cx="4261020" cy="63481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생성되고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 결과가 수행됨을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사라짐을 통해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더 이상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결과를 추측하지 않아도 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B8E28D-5C0E-444E-93BB-4BA4145A65AF}"/>
              </a:ext>
            </a:extLst>
          </p:cNvPr>
          <p:cNvSpPr/>
          <p:nvPr/>
        </p:nvSpPr>
        <p:spPr>
          <a:xfrm>
            <a:off x="1467252" y="1664493"/>
            <a:ext cx="390123" cy="130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6CFCFE-339D-4CA5-9C83-670AA52DC25E}"/>
              </a:ext>
            </a:extLst>
          </p:cNvPr>
          <p:cNvSpPr/>
          <p:nvPr/>
        </p:nvSpPr>
        <p:spPr>
          <a:xfrm>
            <a:off x="3419243" y="4314498"/>
            <a:ext cx="390123" cy="130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066B2-50C4-4C30-B835-3F8A8B97CE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CD3F221-54CF-4850-925E-03CA97A7E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1167</Words>
  <Application>Microsoft Office PowerPoint</Application>
  <PresentationFormat>와이드스크린</PresentationFormat>
  <Paragraphs>128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Arial</vt:lpstr>
      <vt:lpstr>맑은 고딕</vt:lpstr>
      <vt:lpstr>a옛날사진관5</vt:lpstr>
      <vt:lpstr>a옛날사진관4</vt:lpstr>
      <vt:lpstr>a옛날사진관2</vt:lpstr>
      <vt:lpstr>a옛날사진관3</vt:lpstr>
      <vt:lpstr>Office 테마</vt:lpstr>
      <vt:lpstr>Adobe Lightroom  Classic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Sheneiderman’s   Golden Rule</dc:title>
  <dc:creator>정경재</dc:creator>
  <cp:lastModifiedBy>정경재</cp:lastModifiedBy>
  <cp:revision>30</cp:revision>
  <dcterms:created xsi:type="dcterms:W3CDTF">2021-10-10T05:13:51Z</dcterms:created>
  <dcterms:modified xsi:type="dcterms:W3CDTF">2021-10-15T08:22:26Z</dcterms:modified>
</cp:coreProperties>
</file>